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</p:sldIdLst>
  <p:sldSz cx="18288000" cy="10287000"/>
  <p:notesSz cx="6858000" cy="9144000"/>
  <p:embeddedFontLst>
    <p:embeddedFont>
      <p:font typeface="Times New Roman Bold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r.geocompx.org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13911" y="5143500"/>
            <a:ext cx="7641771" cy="8229600"/>
          </a:xfrm>
          <a:custGeom>
            <a:avLst/>
            <a:gdLst/>
            <a:ahLst/>
            <a:cxnLst/>
            <a:rect l="l" t="t" r="r" b="b"/>
            <a:pathLst>
              <a:path w="7641771" h="8229600">
                <a:moveTo>
                  <a:pt x="0" y="0"/>
                </a:moveTo>
                <a:lnTo>
                  <a:pt x="7641771" y="0"/>
                </a:lnTo>
                <a:lnTo>
                  <a:pt x="76417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46907" y="-4628099"/>
            <a:ext cx="7967749" cy="8229600"/>
          </a:xfrm>
          <a:custGeom>
            <a:avLst/>
            <a:gdLst/>
            <a:ahLst/>
            <a:cxnLst/>
            <a:rect l="l" t="t" r="r" b="b"/>
            <a:pathLst>
              <a:path w="7967749" h="8229600">
                <a:moveTo>
                  <a:pt x="0" y="0"/>
                </a:moveTo>
                <a:lnTo>
                  <a:pt x="7967749" y="0"/>
                </a:lnTo>
                <a:lnTo>
                  <a:pt x="796774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826970" y="-3086100"/>
            <a:ext cx="7641771" cy="8229600"/>
          </a:xfrm>
          <a:custGeom>
            <a:avLst/>
            <a:gdLst/>
            <a:ahLst/>
            <a:cxnLst/>
            <a:rect l="l" t="t" r="r" b="b"/>
            <a:pathLst>
              <a:path w="7641771" h="8229600">
                <a:moveTo>
                  <a:pt x="7641771" y="0"/>
                </a:moveTo>
                <a:lnTo>
                  <a:pt x="0" y="0"/>
                </a:lnTo>
                <a:lnTo>
                  <a:pt x="0" y="8229600"/>
                </a:lnTo>
                <a:lnTo>
                  <a:pt x="7641771" y="8229600"/>
                </a:lnTo>
                <a:lnTo>
                  <a:pt x="764177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76561" y="7159462"/>
            <a:ext cx="7967749" cy="8229600"/>
          </a:xfrm>
          <a:custGeom>
            <a:avLst/>
            <a:gdLst/>
            <a:ahLst/>
            <a:cxnLst/>
            <a:rect l="l" t="t" r="r" b="b"/>
            <a:pathLst>
              <a:path w="7967749" h="8229600">
                <a:moveTo>
                  <a:pt x="0" y="0"/>
                </a:moveTo>
                <a:lnTo>
                  <a:pt x="7967749" y="0"/>
                </a:lnTo>
                <a:lnTo>
                  <a:pt x="796774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39866" y="6172200"/>
            <a:ext cx="6979730" cy="8229600"/>
          </a:xfrm>
          <a:custGeom>
            <a:avLst/>
            <a:gdLst/>
            <a:ahLst/>
            <a:cxnLst/>
            <a:rect l="l" t="t" r="r" b="b"/>
            <a:pathLst>
              <a:path w="6979730" h="8229600">
                <a:moveTo>
                  <a:pt x="0" y="0"/>
                </a:moveTo>
                <a:lnTo>
                  <a:pt x="6979729" y="0"/>
                </a:lnTo>
                <a:lnTo>
                  <a:pt x="69797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03563" y="6319238"/>
            <a:ext cx="11680874" cy="557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5"/>
              </a:lnSpc>
            </a:pPr>
            <a:r>
              <a:rPr lang="en-US" sz="3500" b="1" i="1" spc="-199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by: Dina Yazdani</a:t>
            </a:r>
          </a:p>
        </p:txBody>
      </p:sp>
      <p:sp>
        <p:nvSpPr>
          <p:cNvPr id="10" name="Freeform 10"/>
          <p:cNvSpPr/>
          <p:nvPr/>
        </p:nvSpPr>
        <p:spPr>
          <a:xfrm>
            <a:off x="-721181" y="6600818"/>
            <a:ext cx="3744597" cy="4673444"/>
          </a:xfrm>
          <a:custGeom>
            <a:avLst/>
            <a:gdLst/>
            <a:ahLst/>
            <a:cxnLst/>
            <a:rect l="l" t="t" r="r" b="b"/>
            <a:pathLst>
              <a:path w="3744597" h="4673444">
                <a:moveTo>
                  <a:pt x="0" y="0"/>
                </a:moveTo>
                <a:lnTo>
                  <a:pt x="3744597" y="0"/>
                </a:lnTo>
                <a:lnTo>
                  <a:pt x="3744597" y="4673444"/>
                </a:lnTo>
                <a:lnTo>
                  <a:pt x="0" y="4673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E1A4DB-5924-DB1C-09DF-921475A2B7A0}"/>
              </a:ext>
            </a:extLst>
          </p:cNvPr>
          <p:cNvSpPr txBox="1"/>
          <p:nvPr/>
        </p:nvSpPr>
        <p:spPr>
          <a:xfrm>
            <a:off x="2705100" y="4073362"/>
            <a:ext cx="128778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 </a:t>
            </a:r>
            <a:r>
              <a:rPr lang="en-US" sz="4000" b="1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Geocomputation</a:t>
            </a:r>
            <a:r>
              <a:rPr lang="en-US" sz="40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R</a:t>
            </a:r>
            <a:endParaRPr lang="en-US" sz="4000" b="1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i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Season1</a:t>
            </a:r>
            <a:r>
              <a:rPr lang="en-US" sz="40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4000" b="1" i="1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Unlocking </a:t>
            </a:r>
            <a:r>
              <a:rPr lang="en-US" sz="3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Geocomputation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Introduction to Spatial Analysis with 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89212B-08C1-1792-CFED-3D0866F84F7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65" y="-19120"/>
            <a:ext cx="4436825" cy="38140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13911" y="5143500"/>
            <a:ext cx="7641771" cy="8229600"/>
          </a:xfrm>
          <a:custGeom>
            <a:avLst/>
            <a:gdLst/>
            <a:ahLst/>
            <a:cxnLst/>
            <a:rect l="l" t="t" r="r" b="b"/>
            <a:pathLst>
              <a:path w="7641771" h="8229600">
                <a:moveTo>
                  <a:pt x="0" y="0"/>
                </a:moveTo>
                <a:lnTo>
                  <a:pt x="7641771" y="0"/>
                </a:lnTo>
                <a:lnTo>
                  <a:pt x="76417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46907" y="-4628099"/>
            <a:ext cx="7967749" cy="8229600"/>
          </a:xfrm>
          <a:custGeom>
            <a:avLst/>
            <a:gdLst/>
            <a:ahLst/>
            <a:cxnLst/>
            <a:rect l="l" t="t" r="r" b="b"/>
            <a:pathLst>
              <a:path w="7967749" h="8229600">
                <a:moveTo>
                  <a:pt x="0" y="0"/>
                </a:moveTo>
                <a:lnTo>
                  <a:pt x="7967749" y="0"/>
                </a:lnTo>
                <a:lnTo>
                  <a:pt x="796774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826970" y="-3086100"/>
            <a:ext cx="7641771" cy="8229600"/>
          </a:xfrm>
          <a:custGeom>
            <a:avLst/>
            <a:gdLst/>
            <a:ahLst/>
            <a:cxnLst/>
            <a:rect l="l" t="t" r="r" b="b"/>
            <a:pathLst>
              <a:path w="7641771" h="8229600">
                <a:moveTo>
                  <a:pt x="7641771" y="0"/>
                </a:moveTo>
                <a:lnTo>
                  <a:pt x="0" y="0"/>
                </a:lnTo>
                <a:lnTo>
                  <a:pt x="0" y="8229600"/>
                </a:lnTo>
                <a:lnTo>
                  <a:pt x="7641771" y="8229600"/>
                </a:lnTo>
                <a:lnTo>
                  <a:pt x="764177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76561" y="7159462"/>
            <a:ext cx="7967749" cy="8229600"/>
          </a:xfrm>
          <a:custGeom>
            <a:avLst/>
            <a:gdLst/>
            <a:ahLst/>
            <a:cxnLst/>
            <a:rect l="l" t="t" r="r" b="b"/>
            <a:pathLst>
              <a:path w="7967749" h="8229600">
                <a:moveTo>
                  <a:pt x="0" y="0"/>
                </a:moveTo>
                <a:lnTo>
                  <a:pt x="7967749" y="0"/>
                </a:lnTo>
                <a:lnTo>
                  <a:pt x="796774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21787" y="5340555"/>
            <a:ext cx="6979730" cy="8229600"/>
          </a:xfrm>
          <a:custGeom>
            <a:avLst/>
            <a:gdLst/>
            <a:ahLst/>
            <a:cxnLst/>
            <a:rect l="l" t="t" r="r" b="b"/>
            <a:pathLst>
              <a:path w="6979730" h="8229600">
                <a:moveTo>
                  <a:pt x="0" y="0"/>
                </a:moveTo>
                <a:lnTo>
                  <a:pt x="6979729" y="0"/>
                </a:lnTo>
                <a:lnTo>
                  <a:pt x="69797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12470" y="1663621"/>
            <a:ext cx="15263059" cy="7143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b="1" spc="-17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Role of R: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source software, combining: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-Statistical analysis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-Powerful coding tools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-A growing community of developers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endParaRPr lang="en-US" sz="3000" spc="-17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b="1" spc="-17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Advantages Over Other Languages: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languages like Python and Julia excel in </a:t>
            </a:r>
            <a:r>
              <a:rPr lang="en-US" sz="2600" spc="-171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geocomputation</a:t>
            </a: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 offers unique benefits: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-Strong integration with geographic and non-geographic data.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-Seamless visualizations and reproducible research workflows.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endParaRPr lang="en-US" sz="3000" spc="-17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b="1" spc="-17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Revolutionizing GIS: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b="1" spc="-17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-</a:t>
            </a: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expands capabilities of traditional GIS by enabling reproducible geospatial workflows, modeling, and tool creation.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-Example: Open-source R packages like </a:t>
            </a:r>
            <a:r>
              <a:rPr lang="en-US" sz="2600" spc="-171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spData</a:t>
            </a: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facilitate geographic analyses directly from code.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C0BB22-C646-FA97-982E-96085A0E4071}"/>
              </a:ext>
            </a:extLst>
          </p:cNvPr>
          <p:cNvSpPr txBox="1"/>
          <p:nvPr/>
        </p:nvSpPr>
        <p:spPr>
          <a:xfrm>
            <a:off x="2975212" y="496020"/>
            <a:ext cx="12337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R for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Geocomputation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05169" flipH="1">
            <a:off x="11675094" y="5367718"/>
            <a:ext cx="7641771" cy="8229600"/>
          </a:xfrm>
          <a:custGeom>
            <a:avLst/>
            <a:gdLst/>
            <a:ahLst/>
            <a:cxnLst/>
            <a:rect l="l" t="t" r="r" b="b"/>
            <a:pathLst>
              <a:path w="7641771" h="8229600">
                <a:moveTo>
                  <a:pt x="7641771" y="0"/>
                </a:moveTo>
                <a:lnTo>
                  <a:pt x="0" y="0"/>
                </a:lnTo>
                <a:lnTo>
                  <a:pt x="0" y="8229600"/>
                </a:lnTo>
                <a:lnTo>
                  <a:pt x="7641771" y="8229600"/>
                </a:lnTo>
                <a:lnTo>
                  <a:pt x="764177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179027">
            <a:off x="13084830" y="5958223"/>
            <a:ext cx="5946412" cy="6356966"/>
          </a:xfrm>
          <a:custGeom>
            <a:avLst/>
            <a:gdLst/>
            <a:ahLst/>
            <a:cxnLst/>
            <a:rect l="l" t="t" r="r" b="b"/>
            <a:pathLst>
              <a:path w="5946412" h="6356966">
                <a:moveTo>
                  <a:pt x="0" y="0"/>
                </a:moveTo>
                <a:lnTo>
                  <a:pt x="5946412" y="0"/>
                </a:lnTo>
                <a:lnTo>
                  <a:pt x="5946412" y="6356966"/>
                </a:lnTo>
                <a:lnTo>
                  <a:pt x="0" y="6356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62100" y="2094545"/>
            <a:ext cx="15163799" cy="3579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b="1" spc="-17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User-Friendly Interfaces: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IDEs like RStudio make map-making and interactive visualization easier.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Packages like leaflet allow creation of real-world examples, enhancing reproducibility.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endParaRPr lang="en-US" sz="3000" spc="-17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b="1" spc="-17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Flexibility: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Bridges to geospatial tools and libraries (e.g., GIS software) using </a:t>
            </a:r>
            <a:r>
              <a:rPr lang="en-US" sz="2600" spc="-171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Rcpp</a:t>
            </a: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reticulate packages.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Allows seamless integration with Python and C++ for advanced </a:t>
            </a:r>
            <a:r>
              <a:rPr lang="en-US" sz="2600" spc="-171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geocomputation</a:t>
            </a: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workflows</a:t>
            </a:r>
            <a:r>
              <a:rPr lang="en-US" sz="30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6225" y="1409700"/>
            <a:ext cx="16095549" cy="8169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b="1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Reproducibility and Ease of Use: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allows real-world phenomena to be represented with minimal lines of code.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like </a:t>
            </a:r>
            <a:r>
              <a:rPr lang="en-US" sz="2600" spc="-171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knitr</a:t>
            </a: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ensure reproducible workflows.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 remains on geographic methods rather than debugging or dependencies.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endParaRPr lang="en-US" sz="3000" spc="-17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b="1" spc="-17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Interactive Mapping: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Packages like leaflet enable creation of high-quality interactive maps.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endParaRPr lang="en-US" sz="3000" spc="-17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b="1" spc="-17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R-Spatial Stack: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Easy-to-install, well-maintained packages for: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Statistical methods.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Spatial visualization.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Geospatial data manipulation.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endParaRPr lang="en-US" sz="2600" spc="-17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b="1" spc="-17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Publication-Ready Outputs: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Built-in functions and mapping tools make professional-quality outputs straightforward.</a:t>
            </a:r>
          </a:p>
        </p:txBody>
      </p:sp>
      <p:sp>
        <p:nvSpPr>
          <p:cNvPr id="3" name="Freeform 3"/>
          <p:cNvSpPr/>
          <p:nvPr/>
        </p:nvSpPr>
        <p:spPr>
          <a:xfrm>
            <a:off x="15502140" y="6810108"/>
            <a:ext cx="2785860" cy="3476892"/>
          </a:xfrm>
          <a:custGeom>
            <a:avLst/>
            <a:gdLst/>
            <a:ahLst/>
            <a:cxnLst/>
            <a:rect l="l" t="t" r="r" b="b"/>
            <a:pathLst>
              <a:path w="2785860" h="3476892">
                <a:moveTo>
                  <a:pt x="0" y="0"/>
                </a:moveTo>
                <a:lnTo>
                  <a:pt x="2785860" y="0"/>
                </a:lnTo>
                <a:lnTo>
                  <a:pt x="2785860" y="3476892"/>
                </a:lnTo>
                <a:lnTo>
                  <a:pt x="0" y="3476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4B3E61-EC42-9ECC-6578-D426FE53A273}"/>
              </a:ext>
            </a:extLst>
          </p:cNvPr>
          <p:cNvSpPr txBox="1"/>
          <p:nvPr/>
        </p:nvSpPr>
        <p:spPr>
          <a:xfrm>
            <a:off x="4571999" y="332356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Strengths of R for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Geocomputation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90700" y="1882460"/>
            <a:ext cx="14706600" cy="7275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56"/>
              </a:lnSpc>
              <a:spcBef>
                <a:spcPct val="0"/>
              </a:spcBef>
            </a:pPr>
            <a:r>
              <a:rPr lang="en-US" sz="2600" b="1" spc="-182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C++:</a:t>
            </a:r>
          </a:p>
          <a:p>
            <a:pPr algn="l">
              <a:lnSpc>
                <a:spcPts val="3724"/>
              </a:lnSpc>
              <a:spcBef>
                <a:spcPct val="0"/>
              </a:spcBef>
            </a:pPr>
            <a:r>
              <a:rPr lang="en-US" sz="2600" spc="-1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Basis for many GIS tools (e.g., GRASS GIS, QGIS).</a:t>
            </a:r>
          </a:p>
          <a:p>
            <a:pPr algn="l">
              <a:lnSpc>
                <a:spcPts val="3724"/>
              </a:lnSpc>
              <a:spcBef>
                <a:spcPct val="0"/>
              </a:spcBef>
            </a:pPr>
            <a:r>
              <a:rPr lang="en-US" sz="2600" spc="-1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Advantages: Speed and performance-critical applications.</a:t>
            </a:r>
          </a:p>
          <a:p>
            <a:pPr algn="l">
              <a:lnSpc>
                <a:spcPts val="3724"/>
              </a:lnSpc>
              <a:spcBef>
                <a:spcPct val="0"/>
              </a:spcBef>
            </a:pPr>
            <a:r>
              <a:rPr lang="en-US" sz="2600" spc="-1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Challenges: Harder to learn and requires lower-level programming skills.</a:t>
            </a:r>
          </a:p>
          <a:p>
            <a:pPr algn="l">
              <a:lnSpc>
                <a:spcPts val="3724"/>
              </a:lnSpc>
              <a:spcBef>
                <a:spcPct val="0"/>
              </a:spcBef>
            </a:pPr>
            <a:r>
              <a:rPr lang="en-US" sz="2600" spc="-1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Accessible via </a:t>
            </a:r>
            <a:r>
              <a:rPr lang="en-US" sz="2600" spc="-1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Rcpp</a:t>
            </a:r>
            <a:r>
              <a:rPr lang="en-US" sz="2600" spc="-1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package for integration with R.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endParaRPr lang="en-US" sz="2600" spc="-15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b="1" spc="-17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Python:</a:t>
            </a:r>
          </a:p>
          <a:p>
            <a:pPr algn="l">
              <a:lnSpc>
                <a:spcPts val="3723"/>
              </a:lnSpc>
              <a:spcBef>
                <a:spcPct val="0"/>
              </a:spcBef>
            </a:pPr>
            <a:r>
              <a:rPr lang="en-US" sz="2600" spc="-1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Widely used in desktop GIS (e.g., API support for GRASS GIS, SAGA, QGIS).</a:t>
            </a:r>
          </a:p>
          <a:p>
            <a:pPr algn="l">
              <a:lnSpc>
                <a:spcPts val="3723"/>
              </a:lnSpc>
              <a:spcBef>
                <a:spcPct val="0"/>
              </a:spcBef>
            </a:pPr>
            <a:r>
              <a:rPr lang="en-US" sz="2600" spc="-1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Strengths:</a:t>
            </a:r>
          </a:p>
          <a:p>
            <a:pPr algn="l">
              <a:lnSpc>
                <a:spcPts val="3723"/>
              </a:lnSpc>
              <a:spcBef>
                <a:spcPct val="0"/>
              </a:spcBef>
            </a:pPr>
            <a:r>
              <a:rPr lang="en-US" sz="2600" spc="-1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General-purpose programming language.</a:t>
            </a:r>
          </a:p>
          <a:p>
            <a:pPr algn="l">
              <a:lnSpc>
                <a:spcPts val="3723"/>
              </a:lnSpc>
              <a:spcBef>
                <a:spcPct val="0"/>
              </a:spcBef>
            </a:pPr>
            <a:r>
              <a:rPr lang="en-US" sz="2600" spc="-1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Connects </a:t>
            </a:r>
            <a:r>
              <a:rPr lang="en-US" sz="2600" spc="-1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geocomputation</a:t>
            </a:r>
            <a:r>
              <a:rPr lang="en-US" sz="2600" spc="-1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communities as a shared tool (e.g., glue for GIS programs).</a:t>
            </a:r>
          </a:p>
          <a:p>
            <a:pPr algn="l">
              <a:lnSpc>
                <a:spcPts val="3723"/>
              </a:lnSpc>
              <a:spcBef>
                <a:spcPct val="0"/>
              </a:spcBef>
            </a:pPr>
            <a:r>
              <a:rPr lang="en-US" sz="2600" spc="-1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</a:t>
            </a:r>
            <a:r>
              <a:rPr lang="en-US" sz="2600" spc="-15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geoalgorithms</a:t>
            </a:r>
            <a:r>
              <a:rPr lang="en-US" sz="2600" spc="-1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through Python’s command line.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endParaRPr lang="en-US" sz="2600" spc="-15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b="1" spc="-17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Comparison:</a:t>
            </a:r>
          </a:p>
          <a:p>
            <a:pPr algn="l">
              <a:lnSpc>
                <a:spcPts val="3724"/>
              </a:lnSpc>
              <a:spcBef>
                <a:spcPct val="0"/>
              </a:spcBef>
            </a:pPr>
            <a:r>
              <a:rPr lang="en-US" sz="2600" spc="-15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 is versatile, but R excels for spatial statistics and geospatial modeling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49627" y="571500"/>
            <a:ext cx="7588746" cy="69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4"/>
              </a:lnSpc>
              <a:spcBef>
                <a:spcPct val="0"/>
              </a:spcBef>
            </a:pPr>
            <a:r>
              <a:rPr lang="en-US" sz="4000" b="1" spc="-256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Comparing R with Other Languages</a:t>
            </a:r>
          </a:p>
        </p:txBody>
      </p:sp>
      <p:sp>
        <p:nvSpPr>
          <p:cNvPr id="4" name="Freeform 4"/>
          <p:cNvSpPr/>
          <p:nvPr/>
        </p:nvSpPr>
        <p:spPr>
          <a:xfrm flipH="1" flipV="1">
            <a:off x="14736384" y="-595400"/>
            <a:ext cx="3970770" cy="4955720"/>
          </a:xfrm>
          <a:custGeom>
            <a:avLst/>
            <a:gdLst/>
            <a:ahLst/>
            <a:cxnLst/>
            <a:rect l="l" t="t" r="r" b="b"/>
            <a:pathLst>
              <a:path w="3970770" h="4955720">
                <a:moveTo>
                  <a:pt x="3970770" y="4955720"/>
                </a:moveTo>
                <a:lnTo>
                  <a:pt x="0" y="4955720"/>
                </a:lnTo>
                <a:lnTo>
                  <a:pt x="0" y="0"/>
                </a:lnTo>
                <a:lnTo>
                  <a:pt x="3970770" y="0"/>
                </a:lnTo>
                <a:lnTo>
                  <a:pt x="3970770" y="495572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8800" y="2344102"/>
            <a:ext cx="14630400" cy="5079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600" b="1" spc="-17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Superior Geographic Raster Data Support: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-R integrates with raster data models more effectively than Python.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-Enhanced visualization capabilities for geographic and spatial data.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endParaRPr lang="en-US" sz="2600" spc="-17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b="1" spc="-17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Statistics and Spatial Modeling: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-R has unparalleled support for spatial statistics, with hundreds of cutting-edge statistical methods available.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endParaRPr lang="en-US" sz="2600" spc="-17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b="1" spc="-17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Reproducible Data Science Ecosystem: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-Packages like </a:t>
            </a:r>
            <a:r>
              <a:rPr lang="en-US" sz="2600" spc="-171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spData</a:t>
            </a: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make it easy to install and reproduce examples.</a:t>
            </a:r>
          </a:p>
          <a:p>
            <a:pPr algn="l">
              <a:lnSpc>
                <a:spcPts val="3990"/>
              </a:lnSpc>
              <a:spcBef>
                <a:spcPct val="0"/>
              </a:spcBef>
            </a:pPr>
            <a:r>
              <a:rPr lang="en-US" sz="2600" spc="-17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-Collaboration through open-source tools ensures cross-community compatibility (e.g., linking R and Python tools).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68142" y="728221"/>
            <a:ext cx="7008763" cy="69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4"/>
              </a:lnSpc>
              <a:spcBef>
                <a:spcPct val="0"/>
              </a:spcBef>
            </a:pPr>
            <a:r>
              <a:rPr lang="en-US" sz="4000" b="1" spc="-256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Advantages of R over Python</a:t>
            </a:r>
          </a:p>
        </p:txBody>
      </p:sp>
      <p:sp>
        <p:nvSpPr>
          <p:cNvPr id="4" name="Freeform 4"/>
          <p:cNvSpPr/>
          <p:nvPr/>
        </p:nvSpPr>
        <p:spPr>
          <a:xfrm rot="2494672" flipH="1" flipV="1">
            <a:off x="13854203" y="-1372848"/>
            <a:ext cx="4896148" cy="5596753"/>
          </a:xfrm>
          <a:custGeom>
            <a:avLst/>
            <a:gdLst/>
            <a:ahLst/>
            <a:cxnLst/>
            <a:rect l="l" t="t" r="r" b="b"/>
            <a:pathLst>
              <a:path w="4896148" h="5596753">
                <a:moveTo>
                  <a:pt x="4896148" y="5596753"/>
                </a:moveTo>
                <a:lnTo>
                  <a:pt x="0" y="5596753"/>
                </a:lnTo>
                <a:lnTo>
                  <a:pt x="0" y="0"/>
                </a:lnTo>
                <a:lnTo>
                  <a:pt x="4896148" y="0"/>
                </a:lnTo>
                <a:lnTo>
                  <a:pt x="4896148" y="5596753"/>
                </a:lnTo>
                <a:close/>
              </a:path>
            </a:pathLst>
          </a:custGeom>
          <a:blipFill>
            <a:blip r:embed="rId2"/>
            <a:stretch>
              <a:fillRect l="-5855" t="-4593" b="-4593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009E3D-7F36-D6DE-2D98-46CE4262575E}"/>
              </a:ext>
            </a:extLst>
          </p:cNvPr>
          <p:cNvSpPr txBox="1"/>
          <p:nvPr/>
        </p:nvSpPr>
        <p:spPr>
          <a:xfrm>
            <a:off x="838200" y="2095500"/>
            <a:ext cx="16268700" cy="689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Evolution: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R’s spatial ecosystem is continuously growing due to its open-source nature.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Packages build on prior work, avoiding ‘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reinventing the wheel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while encouraging collaboration.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sf package succeeded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showcasing progress and future-proof solutions.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for Simple Features: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Funded by the R Consortium, the sf package supports open standards for vector geometries.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Became a pivotal shift in enabling easy handling of geographic data through modern tools.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Contributions: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R-sig-Geo Archives serve as a treasure trove of wisdom accumulated over years.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ever-growing downloads of R-spatial packages illustrate their increasing popularity.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Wider Changes in R: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Tidyverse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(introduced with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dplyr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ggplot2) revolutionized the approach to handling data in R.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shift spurred the demand for tidy geographic data, partly addressed by sf.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and harmony between packages in the spatial ecosystem reflect the tidy-style inspiration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89952-05E5-5C57-EDC9-A77766E2C734}"/>
              </a:ext>
            </a:extLst>
          </p:cNvPr>
          <p:cNvSpPr txBox="1"/>
          <p:nvPr/>
        </p:nvSpPr>
        <p:spPr>
          <a:xfrm>
            <a:off x="3200400" y="419100"/>
            <a:ext cx="11887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Overview of R’s Spatial Ecosystem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EE68C7-2D3F-A83F-FF8C-2E2372FA8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600" y="6292271"/>
            <a:ext cx="5630961" cy="53948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33886" y="4991100"/>
            <a:ext cx="5908227" cy="6966222"/>
          </a:xfrm>
          <a:custGeom>
            <a:avLst/>
            <a:gdLst/>
            <a:ahLst/>
            <a:cxnLst/>
            <a:rect l="l" t="t" r="r" b="b"/>
            <a:pathLst>
              <a:path w="5908227" h="6966222">
                <a:moveTo>
                  <a:pt x="0" y="0"/>
                </a:moveTo>
                <a:lnTo>
                  <a:pt x="5908227" y="0"/>
                </a:lnTo>
                <a:lnTo>
                  <a:pt x="5908227" y="6966221"/>
                </a:lnTo>
                <a:lnTo>
                  <a:pt x="0" y="6966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4DB4D-220B-5E0D-E0D9-AA904AF4E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1409700"/>
            <a:ext cx="10591800" cy="563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AFC27A-F328-34DC-B167-79BB6B289FE8}"/>
              </a:ext>
            </a:extLst>
          </p:cNvPr>
          <p:cNvSpPr txBox="1"/>
          <p:nvPr/>
        </p:nvSpPr>
        <p:spPr>
          <a:xfrm>
            <a:off x="3848100" y="7353300"/>
            <a:ext cx="11277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Downloads of selected R packages for working with geographic data from early 2013 to present.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87145" y="-4628099"/>
            <a:ext cx="6920535" cy="7147971"/>
          </a:xfrm>
          <a:custGeom>
            <a:avLst/>
            <a:gdLst/>
            <a:ahLst/>
            <a:cxnLst/>
            <a:rect l="l" t="t" r="r" b="b"/>
            <a:pathLst>
              <a:path w="6920535" h="7147971">
                <a:moveTo>
                  <a:pt x="0" y="0"/>
                </a:moveTo>
                <a:lnTo>
                  <a:pt x="6920535" y="0"/>
                </a:lnTo>
                <a:lnTo>
                  <a:pt x="6920535" y="7147971"/>
                </a:lnTo>
                <a:lnTo>
                  <a:pt x="0" y="7147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5441449" y="-3086100"/>
            <a:ext cx="6027293" cy="6490930"/>
          </a:xfrm>
          <a:custGeom>
            <a:avLst/>
            <a:gdLst/>
            <a:ahLst/>
            <a:cxnLst/>
            <a:rect l="l" t="t" r="r" b="b"/>
            <a:pathLst>
              <a:path w="6027293" h="6490930">
                <a:moveTo>
                  <a:pt x="6027292" y="0"/>
                </a:moveTo>
                <a:lnTo>
                  <a:pt x="0" y="0"/>
                </a:lnTo>
                <a:lnTo>
                  <a:pt x="0" y="6490930"/>
                </a:lnTo>
                <a:lnTo>
                  <a:pt x="6027292" y="6490930"/>
                </a:lnTo>
                <a:lnTo>
                  <a:pt x="6027292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3489939" y="-3743141"/>
            <a:ext cx="6062373" cy="7147971"/>
          </a:xfrm>
          <a:custGeom>
            <a:avLst/>
            <a:gdLst/>
            <a:ahLst/>
            <a:cxnLst/>
            <a:rect l="l" t="t" r="r" b="b"/>
            <a:pathLst>
              <a:path w="6062373" h="7147971">
                <a:moveTo>
                  <a:pt x="6062373" y="7147971"/>
                </a:moveTo>
                <a:lnTo>
                  <a:pt x="0" y="7147971"/>
                </a:lnTo>
                <a:lnTo>
                  <a:pt x="0" y="0"/>
                </a:lnTo>
                <a:lnTo>
                  <a:pt x="6062373" y="0"/>
                </a:lnTo>
                <a:lnTo>
                  <a:pt x="6062373" y="7147971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76601" y="633042"/>
            <a:ext cx="10918188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60"/>
              </a:lnSpc>
            </a:pPr>
            <a:r>
              <a:rPr lang="en-US" sz="4400" b="1" i="1" spc="-228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Table of Contents</a:t>
            </a:r>
          </a:p>
        </p:txBody>
      </p:sp>
      <p:sp>
        <p:nvSpPr>
          <p:cNvPr id="6" name="Freeform 6"/>
          <p:cNvSpPr/>
          <p:nvPr/>
        </p:nvSpPr>
        <p:spPr>
          <a:xfrm flipH="1" flipV="1">
            <a:off x="16453290" y="-1181100"/>
            <a:ext cx="2602620" cy="3248199"/>
          </a:xfrm>
          <a:custGeom>
            <a:avLst/>
            <a:gdLst/>
            <a:ahLst/>
            <a:cxnLst/>
            <a:rect l="l" t="t" r="r" b="b"/>
            <a:pathLst>
              <a:path w="2602620" h="3248199">
                <a:moveTo>
                  <a:pt x="2602620" y="3248200"/>
                </a:moveTo>
                <a:lnTo>
                  <a:pt x="0" y="3248200"/>
                </a:lnTo>
                <a:lnTo>
                  <a:pt x="0" y="0"/>
                </a:lnTo>
                <a:lnTo>
                  <a:pt x="2602620" y="0"/>
                </a:lnTo>
                <a:lnTo>
                  <a:pt x="2602620" y="324820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281459" y="1931947"/>
            <a:ext cx="8394191" cy="7806891"/>
          </a:xfrm>
          <a:custGeom>
            <a:avLst/>
            <a:gdLst/>
            <a:ahLst/>
            <a:cxnLst/>
            <a:rect l="l" t="t" r="r" b="b"/>
            <a:pathLst>
              <a:path w="5294073" h="7190592">
                <a:moveTo>
                  <a:pt x="0" y="0"/>
                </a:moveTo>
                <a:lnTo>
                  <a:pt x="5294073" y="0"/>
                </a:lnTo>
                <a:lnTo>
                  <a:pt x="5294073" y="7190592"/>
                </a:lnTo>
                <a:lnTo>
                  <a:pt x="0" y="71905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F1A79-AAC9-18C8-92DC-05DB683B5EDF}"/>
              </a:ext>
            </a:extLst>
          </p:cNvPr>
          <p:cNvSpPr txBox="1"/>
          <p:nvPr/>
        </p:nvSpPr>
        <p:spPr>
          <a:xfrm>
            <a:off x="1625154" y="2981959"/>
            <a:ext cx="5012328" cy="7205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1- </a:t>
            </a:r>
            <a:r>
              <a:rPr kumimoji="0" lang="en-US" sz="2000" b="1" i="0" u="none" strike="noStrike" kern="1200" cap="none" spc="52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Geocomputation</a:t>
            </a:r>
            <a:r>
              <a:rPr kumimoji="0" lang="en-US" sz="2000" b="1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 with R</a:t>
            </a:r>
            <a:endParaRPr kumimoji="0" lang="fa-IR" sz="2000" b="1" i="0" u="none" strike="noStrike" kern="1200" cap="none" spc="5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  <a:p>
            <a:pPr marL="0" marR="0" lvl="0" indent="0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*Target Audience</a:t>
            </a:r>
          </a:p>
          <a:p>
            <a:pPr marL="0" marR="0" lvl="0" indent="0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*Benefits of R</a:t>
            </a:r>
          </a:p>
          <a:p>
            <a:pPr marL="0" marR="0" lvl="0" indent="0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spc="52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2- </a:t>
            </a:r>
            <a:r>
              <a:rPr kumimoji="0" lang="en-US" sz="2000" b="1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Book Structure</a:t>
            </a:r>
          </a:p>
          <a:p>
            <a:pPr marL="0" marR="0" lvl="0" indent="0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3- Learning Approach</a:t>
            </a:r>
          </a:p>
          <a:p>
            <a:pPr marL="0" marR="0" lvl="0" indent="0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4- What is </a:t>
            </a:r>
            <a:r>
              <a:rPr kumimoji="0" lang="en-US" sz="2000" b="1" i="0" u="none" strike="noStrike" kern="1200" cap="none" spc="52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Geocomputation</a:t>
            </a:r>
            <a:r>
              <a:rPr kumimoji="0" lang="en-US" sz="2000" b="1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?</a:t>
            </a:r>
            <a:endParaRPr kumimoji="0" lang="fa-IR" sz="2000" b="1" i="0" u="none" strike="noStrike" kern="1200" cap="none" spc="5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  <a:p>
            <a:pPr marL="0" marR="0" lvl="0" indent="0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*Definition</a:t>
            </a:r>
          </a:p>
          <a:p>
            <a:pPr marL="0" marR="0" lvl="0" indent="0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*History</a:t>
            </a:r>
          </a:p>
          <a:p>
            <a:pPr marL="0" marR="0" lvl="0" indent="0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5- Open Source Tools for </a:t>
            </a:r>
            <a:r>
              <a:rPr kumimoji="0" lang="en-US" sz="2000" b="1" i="0" u="none" strike="noStrike" kern="1200" cap="none" spc="52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Geocomputation</a:t>
            </a:r>
            <a:endParaRPr kumimoji="0" lang="en-US" sz="2000" b="1" i="0" u="none" strike="noStrike" kern="1200" cap="none" spc="5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  <a:p>
            <a:pPr>
              <a:lnSpc>
                <a:spcPts val="3962"/>
              </a:lnSpc>
              <a:defRPr/>
            </a:pPr>
            <a:r>
              <a:rPr lang="en-US" sz="2000" spc="52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*</a:t>
            </a:r>
            <a:r>
              <a:rPr lang="en-US" sz="2000" spc="-159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Evolution of Geographic Tools</a:t>
            </a:r>
          </a:p>
          <a:p>
            <a:pPr>
              <a:lnSpc>
                <a:spcPts val="3962"/>
              </a:lnSpc>
              <a:defRPr/>
            </a:pPr>
            <a:r>
              <a:rPr lang="en-US" sz="2000" spc="-159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*Advantages of Open Source Tools</a:t>
            </a:r>
            <a:endParaRPr kumimoji="0" lang="en-US" sz="2000" i="0" u="none" strike="noStrike" kern="1200" cap="none" spc="5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  <a:p>
            <a:pPr marL="0" marR="0" lvl="0" indent="0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2000" b="1" i="0" u="none" strike="noStrike" kern="1200" cap="none" spc="5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 Bold"/>
              <a:ea typeface="Times New Roman Bold"/>
              <a:cs typeface="+mj-cs"/>
              <a:sym typeface="Times New Roman Bold"/>
            </a:endParaRPr>
          </a:p>
          <a:p>
            <a:pPr marL="0" marR="0" lvl="0" indent="0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5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 Bold"/>
              <a:ea typeface="Times New Roman Bold"/>
              <a:cs typeface="+mj-cs"/>
              <a:sym typeface="Times New Roman Bold"/>
            </a:endParaRPr>
          </a:p>
          <a:p>
            <a:pPr marL="0" marR="0" lvl="0" indent="0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5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 Bold"/>
              <a:ea typeface="Times New Roman Bold"/>
              <a:cs typeface="+mj-cs"/>
              <a:sym typeface="Times New Roman 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F760D1-99B5-57CE-34B1-1EE48FAF6A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600" y="1638297"/>
            <a:ext cx="8153400" cy="83941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87182D-38EC-ADC2-D9C9-122FBEE447F2}"/>
              </a:ext>
            </a:extLst>
          </p:cNvPr>
          <p:cNvSpPr txBox="1"/>
          <p:nvPr/>
        </p:nvSpPr>
        <p:spPr>
          <a:xfrm>
            <a:off x="10134600" y="2981959"/>
            <a:ext cx="6185647" cy="5666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 Bold"/>
                <a:ea typeface="Times New Roman Bold"/>
                <a:cs typeface="+mn-cs"/>
                <a:sym typeface="Times New Roman Bold"/>
              </a:rPr>
              <a:t>6-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Why R for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Geocomputation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?</a:t>
            </a:r>
            <a:endParaRPr kumimoji="0" lang="en-US" sz="2000" b="1" i="0" u="none" strike="noStrike" kern="1200" cap="none" spc="5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 Bold"/>
              <a:ea typeface="Times New Roman Bold"/>
              <a:cs typeface="+mn-cs"/>
              <a:sym typeface="Times New Roman Bold"/>
            </a:endParaRPr>
          </a:p>
          <a:p>
            <a:pPr marL="0" marR="0" lvl="0" indent="0" algn="l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*</a:t>
            </a:r>
            <a:r>
              <a:rPr kumimoji="0" lang="en-US" sz="2000" i="0" u="none" strike="noStrike" kern="1200" cap="none" spc="-17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Role of  R</a:t>
            </a:r>
            <a:endParaRPr kumimoji="0" lang="en-US" sz="2000" i="0" u="none" strike="noStrike" kern="1200" cap="none" spc="5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  <a:p>
            <a:pPr marL="0" marR="0" lvl="0" indent="0" algn="l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*Advantages Over Other Languages</a:t>
            </a:r>
          </a:p>
          <a:p>
            <a:pPr marL="0" marR="0" lvl="0" indent="0" algn="l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*Revolutionizing GIS</a:t>
            </a:r>
          </a:p>
          <a:p>
            <a:pPr marL="0" marR="0" lvl="0" indent="0" algn="l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*</a:t>
            </a:r>
            <a:r>
              <a:rPr kumimoji="0" lang="en-US" sz="2000" i="0" u="none" strike="noStrike" kern="1200" cap="none" spc="-17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 User-Friendly Interfaces</a:t>
            </a:r>
          </a:p>
          <a:p>
            <a:pPr marL="0" marR="0" lvl="0" indent="0" algn="l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* Flexibility</a:t>
            </a:r>
          </a:p>
          <a:p>
            <a:pPr marL="0" marR="0" lvl="0" indent="0" algn="l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 Bold"/>
                <a:ea typeface="Times New Roman Bold"/>
                <a:cs typeface="+mn-cs"/>
                <a:sym typeface="Times New Roman Bold"/>
              </a:rPr>
              <a:t>7- Key Strengths of R for </a:t>
            </a:r>
            <a:r>
              <a:rPr kumimoji="0" lang="en-US" sz="2000" b="1" i="0" u="none" strike="noStrike" kern="1200" cap="none" spc="52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 Bold"/>
                <a:ea typeface="Times New Roman Bold"/>
                <a:cs typeface="+mn-cs"/>
                <a:sym typeface="Times New Roman Bold"/>
              </a:rPr>
              <a:t>Geocomputation</a:t>
            </a:r>
            <a:endParaRPr kumimoji="0" lang="en-US" sz="2000" b="1" i="0" u="none" strike="noStrike" kern="1200" cap="none" spc="52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 Bold"/>
              <a:ea typeface="Times New Roman Bold"/>
              <a:cs typeface="+mn-cs"/>
              <a:sym typeface="Times New Roman Bold"/>
            </a:endParaRPr>
          </a:p>
          <a:p>
            <a:pPr marL="0" marR="0" lvl="0" indent="0" algn="l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*Reproducibility and Ease of Use</a:t>
            </a:r>
          </a:p>
          <a:p>
            <a:pPr marL="0" marR="0" lvl="0" indent="0" algn="l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*Interactive Mapping</a:t>
            </a:r>
          </a:p>
          <a:p>
            <a:pPr marL="0" marR="0" lvl="0" indent="0" algn="l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*R-Spatial Stack</a:t>
            </a:r>
          </a:p>
          <a:p>
            <a:pPr marL="0" marR="0" lvl="0" indent="0" algn="l" defTabSz="914400" rtl="0" eaLnBrk="1" fontAlgn="auto" latinLnBrk="0" hangingPunct="1">
              <a:lnSpc>
                <a:spcPts val="39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*Publication-Ready Outputs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C7209F-04D8-AD64-B86A-EDFB64720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D527866-7D11-7F00-9D97-A79CBF6736B7}"/>
              </a:ext>
            </a:extLst>
          </p:cNvPr>
          <p:cNvSpPr/>
          <p:nvPr/>
        </p:nvSpPr>
        <p:spPr>
          <a:xfrm>
            <a:off x="-2287145" y="-4628099"/>
            <a:ext cx="6920535" cy="7147971"/>
          </a:xfrm>
          <a:custGeom>
            <a:avLst/>
            <a:gdLst/>
            <a:ahLst/>
            <a:cxnLst/>
            <a:rect l="l" t="t" r="r" b="b"/>
            <a:pathLst>
              <a:path w="6920535" h="7147971">
                <a:moveTo>
                  <a:pt x="0" y="0"/>
                </a:moveTo>
                <a:lnTo>
                  <a:pt x="6920535" y="0"/>
                </a:lnTo>
                <a:lnTo>
                  <a:pt x="6920535" y="7147971"/>
                </a:lnTo>
                <a:lnTo>
                  <a:pt x="0" y="7147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7E98735-4C43-E038-AD43-29FB823AC3E5}"/>
              </a:ext>
            </a:extLst>
          </p:cNvPr>
          <p:cNvSpPr/>
          <p:nvPr/>
        </p:nvSpPr>
        <p:spPr>
          <a:xfrm flipH="1">
            <a:off x="15441449" y="-3086100"/>
            <a:ext cx="6027293" cy="6490930"/>
          </a:xfrm>
          <a:custGeom>
            <a:avLst/>
            <a:gdLst/>
            <a:ahLst/>
            <a:cxnLst/>
            <a:rect l="l" t="t" r="r" b="b"/>
            <a:pathLst>
              <a:path w="6027293" h="6490930">
                <a:moveTo>
                  <a:pt x="6027292" y="0"/>
                </a:moveTo>
                <a:lnTo>
                  <a:pt x="0" y="0"/>
                </a:lnTo>
                <a:lnTo>
                  <a:pt x="0" y="6490930"/>
                </a:lnTo>
                <a:lnTo>
                  <a:pt x="6027292" y="6490930"/>
                </a:lnTo>
                <a:lnTo>
                  <a:pt x="6027292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D109A07-78E3-EBBF-0848-04B7642148F0}"/>
              </a:ext>
            </a:extLst>
          </p:cNvPr>
          <p:cNvSpPr/>
          <p:nvPr/>
        </p:nvSpPr>
        <p:spPr>
          <a:xfrm flipH="1" flipV="1">
            <a:off x="-3213911" y="-3563828"/>
            <a:ext cx="6062373" cy="7147971"/>
          </a:xfrm>
          <a:custGeom>
            <a:avLst/>
            <a:gdLst/>
            <a:ahLst/>
            <a:cxnLst/>
            <a:rect l="l" t="t" r="r" b="b"/>
            <a:pathLst>
              <a:path w="6062373" h="7147971">
                <a:moveTo>
                  <a:pt x="6062373" y="7147971"/>
                </a:moveTo>
                <a:lnTo>
                  <a:pt x="0" y="7147971"/>
                </a:lnTo>
                <a:lnTo>
                  <a:pt x="0" y="0"/>
                </a:lnTo>
                <a:lnTo>
                  <a:pt x="6062373" y="0"/>
                </a:lnTo>
                <a:lnTo>
                  <a:pt x="6062373" y="7147971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89B4C64-2100-CAC6-0447-04A890215384}"/>
              </a:ext>
            </a:extLst>
          </p:cNvPr>
          <p:cNvSpPr txBox="1"/>
          <p:nvPr/>
        </p:nvSpPr>
        <p:spPr>
          <a:xfrm>
            <a:off x="3666694" y="361849"/>
            <a:ext cx="1034501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1" u="none" strike="noStrike" kern="1200" cap="none" spc="-2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 Bold"/>
                <a:ea typeface="Times New Roman Bold"/>
                <a:cs typeface="Times New Roman Bold"/>
                <a:sym typeface="Times New Roman Bold"/>
              </a:rPr>
              <a:t>Table of Contents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F035EB9-6F00-C5A7-5663-E04E17CD47CA}"/>
              </a:ext>
            </a:extLst>
          </p:cNvPr>
          <p:cNvSpPr/>
          <p:nvPr/>
        </p:nvSpPr>
        <p:spPr>
          <a:xfrm flipH="1" flipV="1">
            <a:off x="16104534" y="-595400"/>
            <a:ext cx="2602620" cy="3248199"/>
          </a:xfrm>
          <a:custGeom>
            <a:avLst/>
            <a:gdLst/>
            <a:ahLst/>
            <a:cxnLst/>
            <a:rect l="l" t="t" r="r" b="b"/>
            <a:pathLst>
              <a:path w="2602620" h="3248199">
                <a:moveTo>
                  <a:pt x="2602620" y="3248200"/>
                </a:moveTo>
                <a:lnTo>
                  <a:pt x="0" y="3248200"/>
                </a:lnTo>
                <a:lnTo>
                  <a:pt x="0" y="0"/>
                </a:lnTo>
                <a:lnTo>
                  <a:pt x="2602620" y="0"/>
                </a:lnTo>
                <a:lnTo>
                  <a:pt x="2602620" y="324820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2E26274-FEF9-728C-6B19-52C90A8D3C31}"/>
              </a:ext>
            </a:extLst>
          </p:cNvPr>
          <p:cNvSpPr/>
          <p:nvPr/>
        </p:nvSpPr>
        <p:spPr>
          <a:xfrm rot="-5400000">
            <a:off x="4355242" y="940656"/>
            <a:ext cx="8967917" cy="9144002"/>
          </a:xfrm>
          <a:custGeom>
            <a:avLst/>
            <a:gdLst/>
            <a:ahLst/>
            <a:cxnLst/>
            <a:rect l="l" t="t" r="r" b="b"/>
            <a:pathLst>
              <a:path w="5294073" h="7190592">
                <a:moveTo>
                  <a:pt x="0" y="0"/>
                </a:moveTo>
                <a:lnTo>
                  <a:pt x="5294073" y="0"/>
                </a:lnTo>
                <a:lnTo>
                  <a:pt x="5294073" y="7190592"/>
                </a:lnTo>
                <a:lnTo>
                  <a:pt x="0" y="71905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8978C5-54CC-37EF-CA04-FC9791935FCB}"/>
              </a:ext>
            </a:extLst>
          </p:cNvPr>
          <p:cNvSpPr txBox="1"/>
          <p:nvPr/>
        </p:nvSpPr>
        <p:spPr>
          <a:xfrm>
            <a:off x="5562600" y="2652799"/>
            <a:ext cx="7187056" cy="2588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962"/>
              </a:lnSpc>
              <a:defRPr/>
            </a:pPr>
            <a:r>
              <a:rPr lang="en-US" sz="2000" b="1" spc="52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8-Comparing R with Other Languages</a:t>
            </a:r>
          </a:p>
          <a:p>
            <a:pPr>
              <a:lnSpc>
                <a:spcPts val="3962"/>
              </a:lnSpc>
              <a:defRPr/>
            </a:pPr>
            <a:r>
              <a:rPr kumimoji="0" lang="en-US" sz="2000" b="1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9-Key Advantages of R over Python</a:t>
            </a:r>
          </a:p>
          <a:p>
            <a:pPr>
              <a:lnSpc>
                <a:spcPts val="3962"/>
              </a:lnSpc>
              <a:defRPr/>
            </a:pPr>
            <a:r>
              <a:rPr kumimoji="0" lang="en-US" sz="2000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* Superior Geographic Raster Data Support</a:t>
            </a:r>
          </a:p>
          <a:p>
            <a:pPr>
              <a:lnSpc>
                <a:spcPts val="3962"/>
              </a:lnSpc>
              <a:defRPr/>
            </a:pPr>
            <a:r>
              <a:rPr lang="en-US" sz="2000" spc="52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*Statistics and Spatial Modeling</a:t>
            </a:r>
          </a:p>
          <a:p>
            <a:pPr>
              <a:lnSpc>
                <a:spcPts val="3962"/>
              </a:lnSpc>
              <a:defRPr/>
            </a:pPr>
            <a:r>
              <a:rPr kumimoji="0" lang="en-US" sz="2000" i="0" u="none" strike="noStrike" kern="1200" cap="none" spc="5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*Reproducible Data Science Ecosystem</a:t>
            </a:r>
          </a:p>
        </p:txBody>
      </p:sp>
    </p:spTree>
    <p:extLst>
      <p:ext uri="{BB962C8B-B14F-4D97-AF65-F5344CB8AC3E}">
        <p14:creationId xmlns:p14="http://schemas.microsoft.com/office/powerpoint/2010/main" val="235120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418896" y="6084570"/>
            <a:ext cx="4986781" cy="5370379"/>
          </a:xfrm>
          <a:custGeom>
            <a:avLst/>
            <a:gdLst/>
            <a:ahLst/>
            <a:cxnLst/>
            <a:rect l="l" t="t" r="r" b="b"/>
            <a:pathLst>
              <a:path w="4986781" h="5370379">
                <a:moveTo>
                  <a:pt x="4986781" y="0"/>
                </a:moveTo>
                <a:lnTo>
                  <a:pt x="0" y="0"/>
                </a:lnTo>
                <a:lnTo>
                  <a:pt x="0" y="5370379"/>
                </a:lnTo>
                <a:lnTo>
                  <a:pt x="4986781" y="5370379"/>
                </a:lnTo>
                <a:lnTo>
                  <a:pt x="498678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45432" y="6421757"/>
            <a:ext cx="3134093" cy="3698044"/>
          </a:xfrm>
          <a:custGeom>
            <a:avLst/>
            <a:gdLst/>
            <a:ahLst/>
            <a:cxnLst/>
            <a:rect l="l" t="t" r="r" b="b"/>
            <a:pathLst>
              <a:path w="3134093" h="3698044">
                <a:moveTo>
                  <a:pt x="0" y="0"/>
                </a:moveTo>
                <a:lnTo>
                  <a:pt x="3134093" y="0"/>
                </a:lnTo>
                <a:lnTo>
                  <a:pt x="3134093" y="3698045"/>
                </a:lnTo>
                <a:lnTo>
                  <a:pt x="0" y="36980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7357" y="662961"/>
            <a:ext cx="6190615" cy="8961078"/>
          </a:xfrm>
          <a:custGeom>
            <a:avLst/>
            <a:gdLst/>
            <a:ahLst/>
            <a:cxnLst/>
            <a:rect l="l" t="t" r="r" b="b"/>
            <a:pathLst>
              <a:path w="6190615" h="8961078">
                <a:moveTo>
                  <a:pt x="0" y="0"/>
                </a:moveTo>
                <a:lnTo>
                  <a:pt x="6190615" y="0"/>
                </a:lnTo>
                <a:lnTo>
                  <a:pt x="6190615" y="8961078"/>
                </a:lnTo>
                <a:lnTo>
                  <a:pt x="0" y="8961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89" r="-2847" b="-540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883495" y="3880485"/>
            <a:ext cx="8358204" cy="126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30"/>
              </a:lnSpc>
            </a:pPr>
            <a:r>
              <a:rPr lang="en-US" sz="7000" spc="-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 tooltip="https://r.geocompx.org"/>
              </a:rPr>
              <a:t>Geocomputation</a:t>
            </a:r>
            <a:r>
              <a:rPr lang="en-US" sz="7000" spc="-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 tooltip="https://r.geocompx.org"/>
              </a:rPr>
              <a:t> with 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13911" y="6844391"/>
            <a:ext cx="6062373" cy="6528709"/>
          </a:xfrm>
          <a:custGeom>
            <a:avLst/>
            <a:gdLst/>
            <a:ahLst/>
            <a:cxnLst/>
            <a:rect l="l" t="t" r="r" b="b"/>
            <a:pathLst>
              <a:path w="6062373" h="6528709">
                <a:moveTo>
                  <a:pt x="0" y="0"/>
                </a:moveTo>
                <a:lnTo>
                  <a:pt x="6062373" y="0"/>
                </a:lnTo>
                <a:lnTo>
                  <a:pt x="6062373" y="6528709"/>
                </a:lnTo>
                <a:lnTo>
                  <a:pt x="0" y="6528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87145" y="-4628099"/>
            <a:ext cx="6920535" cy="7147971"/>
          </a:xfrm>
          <a:custGeom>
            <a:avLst/>
            <a:gdLst/>
            <a:ahLst/>
            <a:cxnLst/>
            <a:rect l="l" t="t" r="r" b="b"/>
            <a:pathLst>
              <a:path w="6920535" h="7147971">
                <a:moveTo>
                  <a:pt x="0" y="0"/>
                </a:moveTo>
                <a:lnTo>
                  <a:pt x="6920535" y="0"/>
                </a:lnTo>
                <a:lnTo>
                  <a:pt x="6920535" y="7147971"/>
                </a:lnTo>
                <a:lnTo>
                  <a:pt x="0" y="7147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441449" y="-3086100"/>
            <a:ext cx="6027293" cy="6490930"/>
          </a:xfrm>
          <a:custGeom>
            <a:avLst/>
            <a:gdLst/>
            <a:ahLst/>
            <a:cxnLst/>
            <a:rect l="l" t="t" r="r" b="b"/>
            <a:pathLst>
              <a:path w="6027293" h="6490930">
                <a:moveTo>
                  <a:pt x="6027292" y="0"/>
                </a:moveTo>
                <a:lnTo>
                  <a:pt x="0" y="0"/>
                </a:lnTo>
                <a:lnTo>
                  <a:pt x="0" y="6490930"/>
                </a:lnTo>
                <a:lnTo>
                  <a:pt x="6027292" y="6490930"/>
                </a:lnTo>
                <a:lnTo>
                  <a:pt x="602729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99741" y="8422841"/>
            <a:ext cx="6744569" cy="6966222"/>
          </a:xfrm>
          <a:custGeom>
            <a:avLst/>
            <a:gdLst/>
            <a:ahLst/>
            <a:cxnLst/>
            <a:rect l="l" t="t" r="r" b="b"/>
            <a:pathLst>
              <a:path w="6744569" h="6966222">
                <a:moveTo>
                  <a:pt x="0" y="0"/>
                </a:moveTo>
                <a:lnTo>
                  <a:pt x="6744569" y="0"/>
                </a:lnTo>
                <a:lnTo>
                  <a:pt x="6744569" y="6966221"/>
                </a:lnTo>
                <a:lnTo>
                  <a:pt x="0" y="6966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5187" y="6844391"/>
            <a:ext cx="5908227" cy="6966222"/>
          </a:xfrm>
          <a:custGeom>
            <a:avLst/>
            <a:gdLst/>
            <a:ahLst/>
            <a:cxnLst/>
            <a:rect l="l" t="t" r="r" b="b"/>
            <a:pathLst>
              <a:path w="5908227" h="6966222">
                <a:moveTo>
                  <a:pt x="0" y="0"/>
                </a:moveTo>
                <a:lnTo>
                  <a:pt x="5908226" y="0"/>
                </a:lnTo>
                <a:lnTo>
                  <a:pt x="5908226" y="6966222"/>
                </a:lnTo>
                <a:lnTo>
                  <a:pt x="0" y="6966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-3213911" y="-3563828"/>
            <a:ext cx="6062373" cy="7147971"/>
          </a:xfrm>
          <a:custGeom>
            <a:avLst/>
            <a:gdLst/>
            <a:ahLst/>
            <a:cxnLst/>
            <a:rect l="l" t="t" r="r" b="b"/>
            <a:pathLst>
              <a:path w="6062373" h="7147971">
                <a:moveTo>
                  <a:pt x="6062373" y="7147971"/>
                </a:moveTo>
                <a:lnTo>
                  <a:pt x="0" y="7147971"/>
                </a:lnTo>
                <a:lnTo>
                  <a:pt x="0" y="0"/>
                </a:lnTo>
                <a:lnTo>
                  <a:pt x="6062373" y="0"/>
                </a:lnTo>
                <a:lnTo>
                  <a:pt x="6062373" y="7147971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6104534" y="-595400"/>
            <a:ext cx="2602620" cy="3248199"/>
          </a:xfrm>
          <a:custGeom>
            <a:avLst/>
            <a:gdLst/>
            <a:ahLst/>
            <a:cxnLst/>
            <a:rect l="l" t="t" r="r" b="b"/>
            <a:pathLst>
              <a:path w="2602620" h="3248199">
                <a:moveTo>
                  <a:pt x="2602620" y="3248200"/>
                </a:moveTo>
                <a:lnTo>
                  <a:pt x="0" y="3248200"/>
                </a:lnTo>
                <a:lnTo>
                  <a:pt x="0" y="0"/>
                </a:lnTo>
                <a:lnTo>
                  <a:pt x="2602620" y="0"/>
                </a:lnTo>
                <a:lnTo>
                  <a:pt x="2602620" y="324820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09527" y="7797370"/>
            <a:ext cx="2785860" cy="3476892"/>
          </a:xfrm>
          <a:custGeom>
            <a:avLst/>
            <a:gdLst/>
            <a:ahLst/>
            <a:cxnLst/>
            <a:rect l="l" t="t" r="r" b="b"/>
            <a:pathLst>
              <a:path w="2785860" h="3476892">
                <a:moveTo>
                  <a:pt x="0" y="0"/>
                </a:moveTo>
                <a:lnTo>
                  <a:pt x="2785860" y="0"/>
                </a:lnTo>
                <a:lnTo>
                  <a:pt x="2785860" y="3476892"/>
                </a:lnTo>
                <a:lnTo>
                  <a:pt x="0" y="3476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50159" y="1936213"/>
            <a:ext cx="13928184" cy="1764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1"/>
              </a:lnSpc>
              <a:spcBef>
                <a:spcPct val="0"/>
              </a:spcBef>
            </a:pPr>
            <a:r>
              <a:rPr lang="en-US" sz="269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"</a:t>
            </a:r>
            <a:r>
              <a:rPr lang="en-US" sz="2690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Geocomputation</a:t>
            </a:r>
            <a:r>
              <a:rPr lang="en-US" sz="269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with R"</a:t>
            </a:r>
            <a:r>
              <a:rPr lang="en-US" sz="269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comprehensive guide for anyone wanting to analyze, visualize, and model geographic data using the powerful, open-source R programming language. It bridges the gap between traditional GIS software and command-line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geocomputation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offering a flexible and reproducible approach.</a:t>
            </a:r>
          </a:p>
          <a:p>
            <a:pPr algn="l">
              <a:lnSpc>
                <a:spcPts val="3471"/>
              </a:lnSpc>
              <a:spcBef>
                <a:spcPct val="0"/>
              </a:spcBef>
            </a:pPr>
            <a:endParaRPr lang="en-US" sz="269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616970" y="615461"/>
            <a:ext cx="10594562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2"/>
              </a:lnSpc>
            </a:pPr>
            <a:r>
              <a:rPr lang="en-US" sz="4000" b="1" spc="52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Geocomputation</a:t>
            </a:r>
            <a:r>
              <a:rPr lang="en-US" sz="4000" b="1" spc="52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with 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50159" y="3457291"/>
            <a:ext cx="13764647" cy="421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2"/>
              </a:lnSpc>
              <a:spcBef>
                <a:spcPct val="0"/>
              </a:spcBef>
            </a:pPr>
            <a:r>
              <a:rPr lang="en-US" sz="2637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Target Audience:</a:t>
            </a:r>
          </a:p>
          <a:p>
            <a:pPr algn="l">
              <a:lnSpc>
                <a:spcPts val="3015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*GIS users wanting command-line power.</a:t>
            </a:r>
          </a:p>
          <a:p>
            <a:pPr algn="l">
              <a:lnSpc>
                <a:spcPts val="3015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*Graduate students and researchers in geography, remote sensing, and related fields.</a:t>
            </a:r>
          </a:p>
          <a:p>
            <a:pPr algn="l">
              <a:lnSpc>
                <a:spcPts val="3015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*Professionals needing spatial analysis in various sectors (urban planning, logistics, etc.)</a:t>
            </a:r>
          </a:p>
          <a:p>
            <a:pPr algn="l">
              <a:lnSpc>
                <a:spcPts val="2260"/>
              </a:lnSpc>
              <a:spcBef>
                <a:spcPct val="0"/>
              </a:spcBef>
            </a:pPr>
            <a:endParaRPr lang="en-US" sz="2337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algn="l">
              <a:lnSpc>
                <a:spcPts val="3402"/>
              </a:lnSpc>
              <a:spcBef>
                <a:spcPct val="0"/>
              </a:spcBef>
            </a:pPr>
            <a:r>
              <a:rPr lang="en-US" sz="2637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Benefits of R:</a:t>
            </a:r>
          </a:p>
          <a:p>
            <a:pPr algn="l">
              <a:lnSpc>
                <a:spcPts val="3015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*Powerful (geo)statistical and visualization capabilities.</a:t>
            </a:r>
          </a:p>
          <a:p>
            <a:pPr algn="l">
              <a:lnSpc>
                <a:spcPts val="3015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*Reproducible workflows (sharing scripts).</a:t>
            </a:r>
          </a:p>
          <a:p>
            <a:pPr algn="l">
              <a:lnSpc>
                <a:spcPts val="3015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*Flexibility and speed compared to point-and-click GIS.</a:t>
            </a:r>
          </a:p>
          <a:p>
            <a:pPr algn="l">
              <a:lnSpc>
                <a:spcPts val="3015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*Strong in data science and big data applications.</a:t>
            </a:r>
          </a:p>
          <a:p>
            <a:pPr algn="l">
              <a:lnSpc>
                <a:spcPts val="3015"/>
              </a:lnSpc>
              <a:spcBef>
                <a:spcPct val="0"/>
              </a:spcBef>
            </a:pPr>
            <a:endParaRPr lang="en-US" sz="2337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287817" y="5510654"/>
            <a:ext cx="6959914" cy="7495292"/>
          </a:xfrm>
          <a:custGeom>
            <a:avLst/>
            <a:gdLst/>
            <a:ahLst/>
            <a:cxnLst/>
            <a:rect l="l" t="t" r="r" b="b"/>
            <a:pathLst>
              <a:path w="6959914" h="7495292">
                <a:moveTo>
                  <a:pt x="6959913" y="0"/>
                </a:moveTo>
                <a:lnTo>
                  <a:pt x="0" y="0"/>
                </a:lnTo>
                <a:lnTo>
                  <a:pt x="0" y="7495292"/>
                </a:lnTo>
                <a:lnTo>
                  <a:pt x="6959913" y="7495292"/>
                </a:lnTo>
                <a:lnTo>
                  <a:pt x="695991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01318" y="6079817"/>
            <a:ext cx="5946412" cy="6356966"/>
          </a:xfrm>
          <a:custGeom>
            <a:avLst/>
            <a:gdLst/>
            <a:ahLst/>
            <a:cxnLst/>
            <a:rect l="l" t="t" r="r" b="b"/>
            <a:pathLst>
              <a:path w="5946412" h="6356966">
                <a:moveTo>
                  <a:pt x="0" y="0"/>
                </a:moveTo>
                <a:lnTo>
                  <a:pt x="5946412" y="0"/>
                </a:lnTo>
                <a:lnTo>
                  <a:pt x="5946412" y="6356966"/>
                </a:lnTo>
                <a:lnTo>
                  <a:pt x="0" y="6356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41902" y="1866900"/>
            <a:ext cx="13004196" cy="4345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96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Book Structure:</a:t>
            </a:r>
          </a:p>
          <a:p>
            <a:pPr algn="l">
              <a:lnSpc>
                <a:spcPts val="3096"/>
              </a:lnSpc>
              <a:spcBef>
                <a:spcPct val="0"/>
              </a:spcBef>
            </a:pPr>
            <a:endParaRPr lang="en-US" sz="2400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3096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Part I: Foundations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(getting started with spatial data in R).</a:t>
            </a:r>
          </a:p>
          <a:p>
            <a:pPr algn="l">
              <a:lnSpc>
                <a:spcPts val="3096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Part II: Advanced techniques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(visualization, programming, statistical learning).</a:t>
            </a:r>
          </a:p>
          <a:p>
            <a:pPr algn="l">
              <a:lnSpc>
                <a:spcPts val="3096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Part III: Real-world applications 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(transportation,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geomarketing</a:t>
            </a: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ecology).</a:t>
            </a:r>
          </a:p>
          <a:p>
            <a:pPr algn="l">
              <a:lnSpc>
                <a:spcPts val="3096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096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Learning Approach:</a:t>
            </a:r>
          </a:p>
          <a:p>
            <a:pPr algn="l">
              <a:lnSpc>
                <a:spcPts val="3096"/>
              </a:lnSpc>
              <a:spcBef>
                <a:spcPct val="0"/>
              </a:spcBef>
            </a:pPr>
            <a:endParaRPr lang="en-US" sz="2600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3096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Progressive learning with exercises and solutions.</a:t>
            </a:r>
          </a:p>
          <a:p>
            <a:pPr algn="l">
              <a:lnSpc>
                <a:spcPts val="3096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Emphasis on practical examples and reproducible code.</a:t>
            </a:r>
          </a:p>
          <a:p>
            <a:pPr algn="l">
              <a:lnSpc>
                <a:spcPts val="3096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 for R beginners.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13911" y="6844391"/>
            <a:ext cx="6062373" cy="6528709"/>
          </a:xfrm>
          <a:custGeom>
            <a:avLst/>
            <a:gdLst/>
            <a:ahLst/>
            <a:cxnLst/>
            <a:rect l="l" t="t" r="r" b="b"/>
            <a:pathLst>
              <a:path w="6062373" h="6528709">
                <a:moveTo>
                  <a:pt x="0" y="0"/>
                </a:moveTo>
                <a:lnTo>
                  <a:pt x="6062373" y="0"/>
                </a:lnTo>
                <a:lnTo>
                  <a:pt x="6062373" y="6528709"/>
                </a:lnTo>
                <a:lnTo>
                  <a:pt x="0" y="6528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87145" y="-4628099"/>
            <a:ext cx="6920535" cy="7147971"/>
          </a:xfrm>
          <a:custGeom>
            <a:avLst/>
            <a:gdLst/>
            <a:ahLst/>
            <a:cxnLst/>
            <a:rect l="l" t="t" r="r" b="b"/>
            <a:pathLst>
              <a:path w="6920535" h="7147971">
                <a:moveTo>
                  <a:pt x="0" y="0"/>
                </a:moveTo>
                <a:lnTo>
                  <a:pt x="6920535" y="0"/>
                </a:lnTo>
                <a:lnTo>
                  <a:pt x="6920535" y="7147971"/>
                </a:lnTo>
                <a:lnTo>
                  <a:pt x="0" y="7147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441449" y="-3086100"/>
            <a:ext cx="6027293" cy="6490930"/>
          </a:xfrm>
          <a:custGeom>
            <a:avLst/>
            <a:gdLst/>
            <a:ahLst/>
            <a:cxnLst/>
            <a:rect l="l" t="t" r="r" b="b"/>
            <a:pathLst>
              <a:path w="6027293" h="6490930">
                <a:moveTo>
                  <a:pt x="6027292" y="0"/>
                </a:moveTo>
                <a:lnTo>
                  <a:pt x="0" y="0"/>
                </a:lnTo>
                <a:lnTo>
                  <a:pt x="0" y="6490930"/>
                </a:lnTo>
                <a:lnTo>
                  <a:pt x="6027292" y="6490930"/>
                </a:lnTo>
                <a:lnTo>
                  <a:pt x="602729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99741" y="8422841"/>
            <a:ext cx="6744569" cy="6966222"/>
          </a:xfrm>
          <a:custGeom>
            <a:avLst/>
            <a:gdLst/>
            <a:ahLst/>
            <a:cxnLst/>
            <a:rect l="l" t="t" r="r" b="b"/>
            <a:pathLst>
              <a:path w="6744569" h="6966222">
                <a:moveTo>
                  <a:pt x="0" y="0"/>
                </a:moveTo>
                <a:lnTo>
                  <a:pt x="6744569" y="0"/>
                </a:lnTo>
                <a:lnTo>
                  <a:pt x="6744569" y="6966221"/>
                </a:lnTo>
                <a:lnTo>
                  <a:pt x="0" y="6966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5187" y="6844391"/>
            <a:ext cx="5908227" cy="6966222"/>
          </a:xfrm>
          <a:custGeom>
            <a:avLst/>
            <a:gdLst/>
            <a:ahLst/>
            <a:cxnLst/>
            <a:rect l="l" t="t" r="r" b="b"/>
            <a:pathLst>
              <a:path w="5908227" h="6966222">
                <a:moveTo>
                  <a:pt x="0" y="0"/>
                </a:moveTo>
                <a:lnTo>
                  <a:pt x="5908226" y="0"/>
                </a:lnTo>
                <a:lnTo>
                  <a:pt x="5908226" y="6966222"/>
                </a:lnTo>
                <a:lnTo>
                  <a:pt x="0" y="6966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-3213911" y="-3563828"/>
            <a:ext cx="6062373" cy="7147971"/>
          </a:xfrm>
          <a:custGeom>
            <a:avLst/>
            <a:gdLst/>
            <a:ahLst/>
            <a:cxnLst/>
            <a:rect l="l" t="t" r="r" b="b"/>
            <a:pathLst>
              <a:path w="6062373" h="7147971">
                <a:moveTo>
                  <a:pt x="6062373" y="7147971"/>
                </a:moveTo>
                <a:lnTo>
                  <a:pt x="0" y="7147971"/>
                </a:lnTo>
                <a:lnTo>
                  <a:pt x="0" y="0"/>
                </a:lnTo>
                <a:lnTo>
                  <a:pt x="6062373" y="0"/>
                </a:lnTo>
                <a:lnTo>
                  <a:pt x="6062373" y="7147971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6104534" y="-595400"/>
            <a:ext cx="2602620" cy="3248199"/>
          </a:xfrm>
          <a:custGeom>
            <a:avLst/>
            <a:gdLst/>
            <a:ahLst/>
            <a:cxnLst/>
            <a:rect l="l" t="t" r="r" b="b"/>
            <a:pathLst>
              <a:path w="2602620" h="3248199">
                <a:moveTo>
                  <a:pt x="2602620" y="3248200"/>
                </a:moveTo>
                <a:lnTo>
                  <a:pt x="0" y="3248200"/>
                </a:lnTo>
                <a:lnTo>
                  <a:pt x="0" y="0"/>
                </a:lnTo>
                <a:lnTo>
                  <a:pt x="2602620" y="0"/>
                </a:lnTo>
                <a:lnTo>
                  <a:pt x="2602620" y="324820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09527" y="7797370"/>
            <a:ext cx="2785860" cy="3476892"/>
          </a:xfrm>
          <a:custGeom>
            <a:avLst/>
            <a:gdLst/>
            <a:ahLst/>
            <a:cxnLst/>
            <a:rect l="l" t="t" r="r" b="b"/>
            <a:pathLst>
              <a:path w="2785860" h="3476892">
                <a:moveTo>
                  <a:pt x="0" y="0"/>
                </a:moveTo>
                <a:lnTo>
                  <a:pt x="2785860" y="0"/>
                </a:lnTo>
                <a:lnTo>
                  <a:pt x="2785860" y="3476892"/>
                </a:lnTo>
                <a:lnTo>
                  <a:pt x="0" y="3476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955238"/>
              </p:ext>
            </p:extLst>
          </p:nvPr>
        </p:nvGraphicFramePr>
        <p:xfrm>
          <a:off x="2308309" y="2457463"/>
          <a:ext cx="12801598" cy="3769719"/>
        </p:xfrm>
        <a:graphic>
          <a:graphicData uri="http://schemas.openxmlformats.org/drawingml/2006/table">
            <a:tbl>
              <a:tblPr/>
              <a:tblGrid>
                <a:gridCol w="4166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6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2408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Attribute</a:t>
                      </a:r>
                      <a:endParaRPr lang="en-US" sz="12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Desktop GIS (GUI)</a:t>
                      </a:r>
                      <a:endParaRPr lang="en-US" sz="12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R</a:t>
                      </a:r>
                      <a:endParaRPr lang="en-US" sz="12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963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 Bold"/>
                          <a:cs typeface="Times New Roman" panose="02020603050405020304" pitchFamily="18" charset="0"/>
                          <a:sym typeface="Times New Roman Bold"/>
                        </a:rPr>
                        <a:t>Home disciplines</a:t>
                      </a:r>
                      <a:endParaRPr lang="en-US" sz="11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 Bold"/>
                          <a:cs typeface="Times New Roman" panose="02020603050405020304" pitchFamily="18" charset="0"/>
                          <a:sym typeface="Times New Roman Bold"/>
                        </a:rPr>
                        <a:t>Geography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 Bold"/>
                          <a:cs typeface="Times New Roman" panose="02020603050405020304" pitchFamily="18" charset="0"/>
                          <a:sym typeface="Times New Roman Bold"/>
                        </a:rPr>
                        <a:t>Computing, Statistics</a:t>
                      </a:r>
                      <a:endParaRPr lang="en-US" sz="11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385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 Bold"/>
                          <a:cs typeface="Times New Roman" panose="02020603050405020304" pitchFamily="18" charset="0"/>
                          <a:sym typeface="Times New Roman Bold"/>
                        </a:rPr>
                        <a:t>Software focus</a:t>
                      </a:r>
                      <a:endParaRPr lang="en-US" sz="11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 Bold"/>
                          <a:cs typeface="Times New Roman" panose="02020603050405020304" pitchFamily="18" charset="0"/>
                          <a:sym typeface="Times New Roman Bold"/>
                        </a:rPr>
                        <a:t>Graphical User Interface</a:t>
                      </a:r>
                      <a:endParaRPr lang="en-US" sz="11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 Bold"/>
                          <a:cs typeface="Times New Roman" panose="02020603050405020304" pitchFamily="18" charset="0"/>
                          <a:sym typeface="Times New Roman Bold"/>
                        </a:rPr>
                        <a:t>Command line</a:t>
                      </a:r>
                      <a:endParaRPr lang="en-US" sz="11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963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 Bold"/>
                          <a:cs typeface="Times New Roman" panose="02020603050405020304" pitchFamily="18" charset="0"/>
                          <a:sym typeface="Times New Roman Bold"/>
                        </a:rPr>
                        <a:t>Reproducibility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 Bold"/>
                          <a:cs typeface="Times New Roman" panose="02020603050405020304" pitchFamily="18" charset="0"/>
                          <a:sym typeface="Times New Roman Bold"/>
                        </a:rPr>
                        <a:t>Minimal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Times New Roman Bold"/>
                          <a:cs typeface="Times New Roman" panose="02020603050405020304" pitchFamily="18" charset="0"/>
                          <a:sym typeface="Times New Roman Bold"/>
                        </a:rPr>
                        <a:t>Maximal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295400" y="6702858"/>
            <a:ext cx="15445267" cy="379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5"/>
              </a:lnSpc>
            </a:pPr>
            <a:r>
              <a:rPr lang="en-US" sz="2400" b="1" spc="-142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Differences in emphasis between software packages (Graphical User Interface (GUI) of Geographic Information Systems (GIS) and R)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13911" y="6844391"/>
            <a:ext cx="6062373" cy="6528709"/>
          </a:xfrm>
          <a:custGeom>
            <a:avLst/>
            <a:gdLst/>
            <a:ahLst/>
            <a:cxnLst/>
            <a:rect l="l" t="t" r="r" b="b"/>
            <a:pathLst>
              <a:path w="6062373" h="6528709">
                <a:moveTo>
                  <a:pt x="0" y="0"/>
                </a:moveTo>
                <a:lnTo>
                  <a:pt x="6062373" y="0"/>
                </a:lnTo>
                <a:lnTo>
                  <a:pt x="6062373" y="6528709"/>
                </a:lnTo>
                <a:lnTo>
                  <a:pt x="0" y="6528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87145" y="-4628099"/>
            <a:ext cx="6920535" cy="7147971"/>
          </a:xfrm>
          <a:custGeom>
            <a:avLst/>
            <a:gdLst/>
            <a:ahLst/>
            <a:cxnLst/>
            <a:rect l="l" t="t" r="r" b="b"/>
            <a:pathLst>
              <a:path w="6920535" h="7147971">
                <a:moveTo>
                  <a:pt x="0" y="0"/>
                </a:moveTo>
                <a:lnTo>
                  <a:pt x="6920535" y="0"/>
                </a:lnTo>
                <a:lnTo>
                  <a:pt x="6920535" y="7147971"/>
                </a:lnTo>
                <a:lnTo>
                  <a:pt x="0" y="7147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441449" y="-3086100"/>
            <a:ext cx="6027293" cy="6490930"/>
          </a:xfrm>
          <a:custGeom>
            <a:avLst/>
            <a:gdLst/>
            <a:ahLst/>
            <a:cxnLst/>
            <a:rect l="l" t="t" r="r" b="b"/>
            <a:pathLst>
              <a:path w="6027293" h="6490930">
                <a:moveTo>
                  <a:pt x="6027292" y="0"/>
                </a:moveTo>
                <a:lnTo>
                  <a:pt x="0" y="0"/>
                </a:lnTo>
                <a:lnTo>
                  <a:pt x="0" y="6490930"/>
                </a:lnTo>
                <a:lnTo>
                  <a:pt x="6027292" y="6490930"/>
                </a:lnTo>
                <a:lnTo>
                  <a:pt x="602729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99741" y="8422841"/>
            <a:ext cx="6744569" cy="6966222"/>
          </a:xfrm>
          <a:custGeom>
            <a:avLst/>
            <a:gdLst/>
            <a:ahLst/>
            <a:cxnLst/>
            <a:rect l="l" t="t" r="r" b="b"/>
            <a:pathLst>
              <a:path w="6744569" h="6966222">
                <a:moveTo>
                  <a:pt x="0" y="0"/>
                </a:moveTo>
                <a:lnTo>
                  <a:pt x="6744569" y="0"/>
                </a:lnTo>
                <a:lnTo>
                  <a:pt x="6744569" y="6966221"/>
                </a:lnTo>
                <a:lnTo>
                  <a:pt x="0" y="6966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33887" y="6082987"/>
            <a:ext cx="5908227" cy="6966222"/>
          </a:xfrm>
          <a:custGeom>
            <a:avLst/>
            <a:gdLst/>
            <a:ahLst/>
            <a:cxnLst/>
            <a:rect l="l" t="t" r="r" b="b"/>
            <a:pathLst>
              <a:path w="5908227" h="6966222">
                <a:moveTo>
                  <a:pt x="0" y="0"/>
                </a:moveTo>
                <a:lnTo>
                  <a:pt x="5908226" y="0"/>
                </a:lnTo>
                <a:lnTo>
                  <a:pt x="5908226" y="6966222"/>
                </a:lnTo>
                <a:lnTo>
                  <a:pt x="0" y="6966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-3867824" y="-4033888"/>
            <a:ext cx="6062373" cy="7147971"/>
          </a:xfrm>
          <a:custGeom>
            <a:avLst/>
            <a:gdLst/>
            <a:ahLst/>
            <a:cxnLst/>
            <a:rect l="l" t="t" r="r" b="b"/>
            <a:pathLst>
              <a:path w="6062373" h="7147971">
                <a:moveTo>
                  <a:pt x="6062373" y="7147971"/>
                </a:moveTo>
                <a:lnTo>
                  <a:pt x="0" y="7147971"/>
                </a:lnTo>
                <a:lnTo>
                  <a:pt x="0" y="0"/>
                </a:lnTo>
                <a:lnTo>
                  <a:pt x="6062373" y="0"/>
                </a:lnTo>
                <a:lnTo>
                  <a:pt x="6062373" y="7147971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94549" y="581506"/>
            <a:ext cx="13898902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0"/>
              </a:lnSpc>
            </a:pPr>
            <a:r>
              <a:rPr lang="en-US" sz="4000" b="1" spc="-29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What is </a:t>
            </a:r>
            <a:r>
              <a:rPr lang="en-US" sz="4000" b="1" spc="-290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Geocomputation</a:t>
            </a:r>
            <a:r>
              <a:rPr lang="en-US" sz="4000" b="1" spc="-290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3123" y="2170097"/>
            <a:ext cx="15057477" cy="6428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78"/>
              </a:lnSpc>
            </a:pPr>
            <a:r>
              <a:rPr lang="en-US" sz="2600" b="1" spc="-153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Definition:</a:t>
            </a:r>
          </a:p>
          <a:p>
            <a:pPr algn="l">
              <a:lnSpc>
                <a:spcPts val="3578"/>
              </a:lnSpc>
            </a:pPr>
            <a:endParaRPr lang="en-US" sz="2690" b="1" spc="-153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3578"/>
              </a:lnSpc>
            </a:pPr>
            <a:r>
              <a:rPr lang="en-US" sz="2600" spc="-153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Geocomputation</a:t>
            </a:r>
            <a:r>
              <a:rPr lang="en-US" sz="2600" spc="-15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involves using geographic data to solve problems, with a focus on:</a:t>
            </a:r>
          </a:p>
          <a:p>
            <a:pPr algn="just">
              <a:lnSpc>
                <a:spcPts val="3578"/>
              </a:lnSpc>
            </a:pPr>
            <a:r>
              <a:rPr lang="en-US" sz="2600" spc="-15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-Reproducibility</a:t>
            </a:r>
          </a:p>
          <a:p>
            <a:pPr algn="just">
              <a:lnSpc>
                <a:spcPts val="3578"/>
              </a:lnSpc>
            </a:pPr>
            <a:r>
              <a:rPr lang="en-US" sz="2600" spc="-15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-Flexibility</a:t>
            </a:r>
          </a:p>
          <a:p>
            <a:pPr algn="just">
              <a:lnSpc>
                <a:spcPts val="3578"/>
              </a:lnSpc>
            </a:pPr>
            <a:r>
              <a:rPr lang="en-US" sz="2600" spc="-15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-Tool Development</a:t>
            </a:r>
          </a:p>
          <a:p>
            <a:pPr algn="just">
              <a:lnSpc>
                <a:spcPts val="3578"/>
              </a:lnSpc>
            </a:pPr>
            <a:endParaRPr lang="en-US" sz="2690" spc="-153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578"/>
              </a:lnSpc>
            </a:pPr>
            <a:r>
              <a:rPr lang="en-US" sz="2600" b="1" spc="-153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History:</a:t>
            </a:r>
          </a:p>
          <a:p>
            <a:pPr algn="l">
              <a:lnSpc>
                <a:spcPts val="3578"/>
              </a:lnSpc>
            </a:pPr>
            <a:endParaRPr lang="en-US" sz="2690" b="1" spc="-153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3578"/>
              </a:lnSpc>
            </a:pPr>
            <a:r>
              <a:rPr lang="en-US" sz="2600" spc="-15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-First introduced at a conference in 1996.</a:t>
            </a:r>
          </a:p>
          <a:p>
            <a:pPr algn="l">
              <a:lnSpc>
                <a:spcPts val="3578"/>
              </a:lnSpc>
            </a:pPr>
            <a:r>
              <a:rPr lang="en-US" sz="2600" spc="-15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-Unlike early “Quantitative Geography,” </a:t>
            </a:r>
            <a:r>
              <a:rPr lang="en-US" sz="2600" spc="-153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geocomputation</a:t>
            </a:r>
            <a:r>
              <a:rPr lang="en-US" sz="2600" spc="-15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emphasizes creative and experimental methods alongside new tools.</a:t>
            </a:r>
          </a:p>
          <a:p>
            <a:pPr algn="l">
              <a:lnSpc>
                <a:spcPts val="3578"/>
              </a:lnSpc>
            </a:pPr>
            <a:r>
              <a:rPr lang="en-US" sz="2600" spc="-15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-Stan Openshaw defined </a:t>
            </a:r>
            <a:r>
              <a:rPr lang="en-US" sz="2600" spc="-153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geocomputation</a:t>
            </a:r>
            <a:r>
              <a:rPr lang="en-US" sz="2600" spc="-153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creating tools and methods within a scientific framework.</a:t>
            </a:r>
          </a:p>
          <a:p>
            <a:pPr algn="l">
              <a:lnSpc>
                <a:spcPts val="3578"/>
              </a:lnSpc>
            </a:pPr>
            <a:endParaRPr lang="en-US" sz="2690" spc="-153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578"/>
              </a:lnSpc>
            </a:pPr>
            <a:endParaRPr lang="en-US" sz="2690" spc="-153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Freeform 10"/>
          <p:cNvSpPr/>
          <p:nvPr/>
        </p:nvSpPr>
        <p:spPr>
          <a:xfrm flipH="1" flipV="1">
            <a:off x="16370716" y="-772755"/>
            <a:ext cx="2602620" cy="3248199"/>
          </a:xfrm>
          <a:custGeom>
            <a:avLst/>
            <a:gdLst/>
            <a:ahLst/>
            <a:cxnLst/>
            <a:rect l="l" t="t" r="r" b="b"/>
            <a:pathLst>
              <a:path w="2602620" h="3248199">
                <a:moveTo>
                  <a:pt x="2602620" y="3248199"/>
                </a:moveTo>
                <a:lnTo>
                  <a:pt x="0" y="3248199"/>
                </a:lnTo>
                <a:lnTo>
                  <a:pt x="0" y="0"/>
                </a:lnTo>
                <a:lnTo>
                  <a:pt x="2602620" y="0"/>
                </a:lnTo>
                <a:lnTo>
                  <a:pt x="2602620" y="3248199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1392930" y="8548554"/>
            <a:ext cx="2785860" cy="3476892"/>
          </a:xfrm>
          <a:custGeom>
            <a:avLst/>
            <a:gdLst/>
            <a:ahLst/>
            <a:cxnLst/>
            <a:rect l="l" t="t" r="r" b="b"/>
            <a:pathLst>
              <a:path w="2785860" h="3476892">
                <a:moveTo>
                  <a:pt x="0" y="0"/>
                </a:moveTo>
                <a:lnTo>
                  <a:pt x="2785860" y="0"/>
                </a:lnTo>
                <a:lnTo>
                  <a:pt x="2785860" y="3476892"/>
                </a:lnTo>
                <a:lnTo>
                  <a:pt x="0" y="3476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13911" y="6844391"/>
            <a:ext cx="6062373" cy="6528709"/>
          </a:xfrm>
          <a:custGeom>
            <a:avLst/>
            <a:gdLst/>
            <a:ahLst/>
            <a:cxnLst/>
            <a:rect l="l" t="t" r="r" b="b"/>
            <a:pathLst>
              <a:path w="6062373" h="6528709">
                <a:moveTo>
                  <a:pt x="0" y="0"/>
                </a:moveTo>
                <a:lnTo>
                  <a:pt x="6062373" y="0"/>
                </a:lnTo>
                <a:lnTo>
                  <a:pt x="6062373" y="6528709"/>
                </a:lnTo>
                <a:lnTo>
                  <a:pt x="0" y="6528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87145" y="-4628099"/>
            <a:ext cx="6920535" cy="7147971"/>
          </a:xfrm>
          <a:custGeom>
            <a:avLst/>
            <a:gdLst/>
            <a:ahLst/>
            <a:cxnLst/>
            <a:rect l="l" t="t" r="r" b="b"/>
            <a:pathLst>
              <a:path w="6920535" h="7147971">
                <a:moveTo>
                  <a:pt x="0" y="0"/>
                </a:moveTo>
                <a:lnTo>
                  <a:pt x="6920535" y="0"/>
                </a:lnTo>
                <a:lnTo>
                  <a:pt x="6920535" y="7147971"/>
                </a:lnTo>
                <a:lnTo>
                  <a:pt x="0" y="7147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441449" y="-3086100"/>
            <a:ext cx="6027293" cy="6490930"/>
          </a:xfrm>
          <a:custGeom>
            <a:avLst/>
            <a:gdLst/>
            <a:ahLst/>
            <a:cxnLst/>
            <a:rect l="l" t="t" r="r" b="b"/>
            <a:pathLst>
              <a:path w="6027293" h="6490930">
                <a:moveTo>
                  <a:pt x="6027292" y="0"/>
                </a:moveTo>
                <a:lnTo>
                  <a:pt x="0" y="0"/>
                </a:lnTo>
                <a:lnTo>
                  <a:pt x="0" y="6490930"/>
                </a:lnTo>
                <a:lnTo>
                  <a:pt x="6027292" y="6490930"/>
                </a:lnTo>
                <a:lnTo>
                  <a:pt x="602729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99741" y="8422841"/>
            <a:ext cx="6744569" cy="6966222"/>
          </a:xfrm>
          <a:custGeom>
            <a:avLst/>
            <a:gdLst/>
            <a:ahLst/>
            <a:cxnLst/>
            <a:rect l="l" t="t" r="r" b="b"/>
            <a:pathLst>
              <a:path w="6744569" h="6966222">
                <a:moveTo>
                  <a:pt x="0" y="0"/>
                </a:moveTo>
                <a:lnTo>
                  <a:pt x="6744569" y="0"/>
                </a:lnTo>
                <a:lnTo>
                  <a:pt x="6744569" y="6966221"/>
                </a:lnTo>
                <a:lnTo>
                  <a:pt x="0" y="6966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136084" y="6844391"/>
            <a:ext cx="5908227" cy="6966222"/>
          </a:xfrm>
          <a:custGeom>
            <a:avLst/>
            <a:gdLst/>
            <a:ahLst/>
            <a:cxnLst/>
            <a:rect l="l" t="t" r="r" b="b"/>
            <a:pathLst>
              <a:path w="5908227" h="6966222">
                <a:moveTo>
                  <a:pt x="0" y="0"/>
                </a:moveTo>
                <a:lnTo>
                  <a:pt x="5908226" y="0"/>
                </a:lnTo>
                <a:lnTo>
                  <a:pt x="5908226" y="6966222"/>
                </a:lnTo>
                <a:lnTo>
                  <a:pt x="0" y="6966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-3720130" y="-4033888"/>
            <a:ext cx="6062373" cy="7147971"/>
          </a:xfrm>
          <a:custGeom>
            <a:avLst/>
            <a:gdLst/>
            <a:ahLst/>
            <a:cxnLst/>
            <a:rect l="l" t="t" r="r" b="b"/>
            <a:pathLst>
              <a:path w="6062373" h="7147971">
                <a:moveTo>
                  <a:pt x="6062373" y="7147971"/>
                </a:moveTo>
                <a:lnTo>
                  <a:pt x="0" y="7147971"/>
                </a:lnTo>
                <a:lnTo>
                  <a:pt x="0" y="0"/>
                </a:lnTo>
                <a:lnTo>
                  <a:pt x="6062373" y="0"/>
                </a:lnTo>
                <a:lnTo>
                  <a:pt x="6062373" y="7147971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6370716" y="-866588"/>
            <a:ext cx="2602620" cy="3248199"/>
          </a:xfrm>
          <a:custGeom>
            <a:avLst/>
            <a:gdLst/>
            <a:ahLst/>
            <a:cxnLst/>
            <a:rect l="l" t="t" r="r" b="b"/>
            <a:pathLst>
              <a:path w="2602620" h="3248199">
                <a:moveTo>
                  <a:pt x="2602620" y="3248199"/>
                </a:moveTo>
                <a:lnTo>
                  <a:pt x="0" y="3248199"/>
                </a:lnTo>
                <a:lnTo>
                  <a:pt x="0" y="0"/>
                </a:lnTo>
                <a:lnTo>
                  <a:pt x="2602620" y="0"/>
                </a:lnTo>
                <a:lnTo>
                  <a:pt x="2602620" y="3248199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502234" y="8589056"/>
            <a:ext cx="2785860" cy="3476892"/>
          </a:xfrm>
          <a:custGeom>
            <a:avLst/>
            <a:gdLst/>
            <a:ahLst/>
            <a:cxnLst/>
            <a:rect l="l" t="t" r="r" b="b"/>
            <a:pathLst>
              <a:path w="2785860" h="3476892">
                <a:moveTo>
                  <a:pt x="0" y="0"/>
                </a:moveTo>
                <a:lnTo>
                  <a:pt x="2785860" y="0"/>
                </a:lnTo>
                <a:lnTo>
                  <a:pt x="2785860" y="3476892"/>
                </a:lnTo>
                <a:lnTo>
                  <a:pt x="0" y="3476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848462" y="372892"/>
            <a:ext cx="1237452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8"/>
              </a:lnSpc>
              <a:spcBef>
                <a:spcPct val="0"/>
              </a:spcBef>
            </a:pPr>
            <a:r>
              <a:rPr lang="en-US" sz="4000" b="1" spc="-205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Open Source Tools for </a:t>
            </a:r>
            <a:r>
              <a:rPr lang="en-US" sz="4000" b="1" spc="-205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Geocomputation</a:t>
            </a:r>
            <a:endParaRPr lang="en-US" sz="4000" b="1" spc="-205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5800" y="1509983"/>
            <a:ext cx="16446037" cy="7516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23"/>
              </a:lnSpc>
            </a:pPr>
            <a:r>
              <a:rPr lang="en-US" sz="2600" b="1" spc="-159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Evolution of Geographic Tools:</a:t>
            </a:r>
          </a:p>
          <a:p>
            <a:pPr algn="just">
              <a:lnSpc>
                <a:spcPts val="3723"/>
              </a:lnSpc>
            </a:pPr>
            <a:r>
              <a:rPr lang="en-US" sz="2600" spc="-159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Previous limitations revolved around scarcity of tools and data.</a:t>
            </a:r>
          </a:p>
          <a:p>
            <a:pPr algn="just">
              <a:lnSpc>
                <a:spcPts val="3723"/>
              </a:lnSpc>
            </a:pPr>
            <a:r>
              <a:rPr lang="en-US" sz="2600" spc="-159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Today, tools like R and access to vast datasets are solving the problem of analyzing large datasets efficiently.</a:t>
            </a:r>
          </a:p>
          <a:p>
            <a:pPr algn="just">
              <a:lnSpc>
                <a:spcPts val="3723"/>
              </a:lnSpc>
            </a:pPr>
            <a:r>
              <a:rPr lang="en-US" sz="2600" spc="-159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“Geodata Revolution” involves high-performance hardware, APIs, and scalable software to manage the overwhelming flow of geographic data (e.g., remote sensing, autonomous vehicles).</a:t>
            </a:r>
          </a:p>
          <a:p>
            <a:pPr algn="just">
              <a:lnSpc>
                <a:spcPts val="3723"/>
              </a:lnSpc>
            </a:pPr>
            <a:endParaRPr lang="en-US" sz="2799" spc="-159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algn="just">
              <a:lnSpc>
                <a:spcPts val="3723"/>
              </a:lnSpc>
            </a:pPr>
            <a:r>
              <a:rPr lang="en-US" sz="2600" b="1" spc="-159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Advantages of Open Source Tools:</a:t>
            </a:r>
          </a:p>
          <a:p>
            <a:pPr algn="just">
              <a:lnSpc>
                <a:spcPts val="3723"/>
              </a:lnSpc>
            </a:pPr>
            <a:endParaRPr lang="en-US" sz="2799" b="1" spc="-159" dirty="0">
              <a:solidFill>
                <a:srgbClr val="000000"/>
              </a:solidFill>
              <a:latin typeface="Times New Roman" panose="02020603050405020304" pitchFamily="18" charset="0"/>
              <a:ea typeface="Times New Roman Bold"/>
              <a:cs typeface="Times New Roman" panose="02020603050405020304" pitchFamily="18" charset="0"/>
              <a:sym typeface="Times New Roman Bold"/>
            </a:endParaRPr>
          </a:p>
          <a:p>
            <a:pPr algn="just">
              <a:lnSpc>
                <a:spcPts val="3723"/>
              </a:lnSpc>
            </a:pPr>
            <a:r>
              <a:rPr lang="en-US" sz="2600" b="1" spc="-159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*Rapid Development:</a:t>
            </a:r>
          </a:p>
          <a:p>
            <a:pPr algn="just">
              <a:lnSpc>
                <a:spcPts val="3723"/>
              </a:lnSpc>
            </a:pPr>
            <a:r>
              <a:rPr lang="en-US" sz="2600" spc="-159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Contributions from thousands of developers lead to tool improvement faster than proprietary alternatives.</a:t>
            </a:r>
          </a:p>
          <a:p>
            <a:pPr algn="just">
              <a:lnSpc>
                <a:spcPts val="3723"/>
              </a:lnSpc>
            </a:pPr>
            <a:r>
              <a:rPr lang="en-US" sz="2600" b="1" spc="-159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*Interoperability:</a:t>
            </a:r>
          </a:p>
          <a:p>
            <a:pPr algn="just">
              <a:lnSpc>
                <a:spcPts val="3723"/>
              </a:lnSpc>
            </a:pPr>
            <a:r>
              <a:rPr lang="en-US" sz="2600" spc="-159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Modular tools for customization and scalability vs. proprietary solutions that may be monolithic and harder to maintain.</a:t>
            </a:r>
          </a:p>
          <a:p>
            <a:pPr algn="just">
              <a:lnSpc>
                <a:spcPts val="3723"/>
              </a:lnSpc>
            </a:pPr>
            <a:r>
              <a:rPr lang="en-US" sz="2600" b="1" spc="-159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*Reproducibility:</a:t>
            </a:r>
          </a:p>
          <a:p>
            <a:pPr algn="just">
              <a:lnSpc>
                <a:spcPts val="3723"/>
              </a:lnSpc>
            </a:pPr>
            <a:r>
              <a:rPr lang="en-US" sz="2600" spc="-159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 source software ensures reproducibility by enabling public use of code and methods.</a:t>
            </a:r>
          </a:p>
          <a:p>
            <a:pPr algn="just">
              <a:lnSpc>
                <a:spcPts val="3723"/>
              </a:lnSpc>
            </a:pPr>
            <a:r>
              <a:rPr lang="en-US" sz="2600" b="1" spc="-159" dirty="0">
                <a:solidFill>
                  <a:srgbClr val="000000"/>
                </a:solidFill>
                <a:latin typeface="Times New Roman" panose="02020603050405020304" pitchFamily="18" charset="0"/>
                <a:ea typeface="Times New Roman Bold"/>
                <a:cs typeface="Times New Roman" panose="02020603050405020304" pitchFamily="18" charset="0"/>
                <a:sym typeface="Times New Roman Bold"/>
              </a:rPr>
              <a:t>*Community Support and Collaboration:</a:t>
            </a:r>
          </a:p>
          <a:p>
            <a:pPr algn="just">
              <a:lnSpc>
                <a:spcPts val="3723"/>
              </a:lnSpc>
            </a:pPr>
            <a:r>
              <a:rPr lang="en-US" sz="2600" spc="-159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 source projects foster vibrant communities for faster, high-quality support and shared innovation.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1254</Words>
  <Application>Microsoft Office PowerPoint</Application>
  <PresentationFormat>Custom</PresentationFormat>
  <Paragraphs>185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Times New Roman</vt:lpstr>
      <vt:lpstr>Calibri</vt:lpstr>
      <vt:lpstr>Times New Roman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Floral Watercolor Group Project Presentation</dc:title>
  <dc:creator>Dina Yazdani</dc:creator>
  <cp:lastModifiedBy>Dina Yazdani</cp:lastModifiedBy>
  <cp:revision>27</cp:revision>
  <dcterms:created xsi:type="dcterms:W3CDTF">2006-08-16T00:00:00Z</dcterms:created>
  <dcterms:modified xsi:type="dcterms:W3CDTF">2025-04-05T13:49:37Z</dcterms:modified>
  <dc:identifier>DAGhChsLfac</dc:identifier>
</cp:coreProperties>
</file>